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handoutMasterIdLst>
    <p:handoutMasterId r:id="rId11"/>
  </p:handoutMasterIdLst>
  <p:sldIdLst>
    <p:sldId id="338" r:id="rId2"/>
    <p:sldId id="340" r:id="rId3"/>
    <p:sldId id="762" r:id="rId4"/>
    <p:sldId id="763" r:id="rId5"/>
    <p:sldId id="764" r:id="rId6"/>
    <p:sldId id="765" r:id="rId7"/>
    <p:sldId id="767" r:id="rId8"/>
    <p:sldId id="768" r:id="rId9"/>
  </p:sldIdLst>
  <p:sldSz cx="12192000" cy="6858000"/>
  <p:notesSz cx="6797675" cy="9926638"/>
  <p:embeddedFontLst>
    <p:embeddedFont>
      <p:font typeface="Calibri" panose="020F0502020204030204" pitchFamily="34" charset="0"/>
      <p:regular r:id="rId12"/>
      <p:bold r:id="rId13"/>
      <p:italic r:id="rId14"/>
      <p:boldItalic r:id="rId15"/>
    </p:embeddedFont>
    <p:embeddedFont>
      <p:font typeface="Calibri Light" panose="020F0302020204030204" pitchFamily="34" charset="0"/>
      <p:regular r:id="rId16"/>
      <p:italic r:id="rId17"/>
    </p:embeddedFont>
    <p:embeddedFont>
      <p:font typeface="gatebase Medium" panose="00000500000000000000" charset="0"/>
      <p:regular r:id="rId18"/>
    </p:embeddedFont>
    <p:embeddedFont>
      <p:font typeface="Roboto" panose="02000000000000000000" pitchFamily="2" charset="0"/>
      <p:regular r:id="rId19"/>
      <p:bold r:id="rId20"/>
      <p:italic r:id="rId21"/>
      <p:boldItalic r:id="rId22"/>
    </p:embeddedFont>
    <p:embeddedFont>
      <p:font typeface="Roboto Bold" panose="02000000000000000000" pitchFamily="2" charset="0"/>
      <p:bold r:id="rId23"/>
      <p:italic r:id="rId24"/>
      <p:boldItalic r:id="rId25"/>
    </p:embeddedFont>
    <p:embeddedFont>
      <p:font typeface="Roboto Regular" panose="020B0604020202020204" charset="0"/>
      <p:regular r:id="rId26"/>
      <p:bold r:id="rId27"/>
      <p:italic r:id="rId28"/>
      <p:boldItalic r:id="rId29"/>
    </p:embeddedFont>
  </p:embeddedFontLst>
  <p:defaultTextStyle>
    <a:defPPr>
      <a:defRPr lang="en-US"/>
    </a:defPPr>
    <a:lvl1pPr algn="l" rtl="0" fontAlgn="base">
      <a:spcBef>
        <a:spcPct val="0"/>
      </a:spcBef>
      <a:spcAft>
        <a:spcPct val="0"/>
      </a:spcAft>
      <a:defRPr b="1" kern="1200">
        <a:solidFill>
          <a:schemeClr val="tx1"/>
        </a:solidFill>
        <a:latin typeface="Arial" panose="020B0604020202020204" pitchFamily="34" charset="0"/>
        <a:ea typeface="+mn-ea"/>
        <a:cs typeface="Arial" panose="020B0604020202020204" pitchFamily="34" charset="0"/>
      </a:defRPr>
    </a:lvl1pPr>
    <a:lvl2pPr marL="457200" algn="l" rtl="0" fontAlgn="base">
      <a:spcBef>
        <a:spcPct val="0"/>
      </a:spcBef>
      <a:spcAft>
        <a:spcPct val="0"/>
      </a:spcAft>
      <a:defRPr b="1" kern="1200">
        <a:solidFill>
          <a:schemeClr val="tx1"/>
        </a:solidFill>
        <a:latin typeface="Arial" panose="020B0604020202020204" pitchFamily="34" charset="0"/>
        <a:ea typeface="+mn-ea"/>
        <a:cs typeface="Arial" panose="020B0604020202020204" pitchFamily="34" charset="0"/>
      </a:defRPr>
    </a:lvl2pPr>
    <a:lvl3pPr marL="914400" algn="l" rtl="0" fontAlgn="base">
      <a:spcBef>
        <a:spcPct val="0"/>
      </a:spcBef>
      <a:spcAft>
        <a:spcPct val="0"/>
      </a:spcAft>
      <a:defRPr b="1" kern="1200">
        <a:solidFill>
          <a:schemeClr val="tx1"/>
        </a:solidFill>
        <a:latin typeface="Arial" panose="020B0604020202020204" pitchFamily="34" charset="0"/>
        <a:ea typeface="+mn-ea"/>
        <a:cs typeface="Arial" panose="020B0604020202020204" pitchFamily="34" charset="0"/>
      </a:defRPr>
    </a:lvl3pPr>
    <a:lvl4pPr marL="1371600" algn="l" rtl="0" fontAlgn="base">
      <a:spcBef>
        <a:spcPct val="0"/>
      </a:spcBef>
      <a:spcAft>
        <a:spcPct val="0"/>
      </a:spcAft>
      <a:defRPr b="1" kern="1200">
        <a:solidFill>
          <a:schemeClr val="tx1"/>
        </a:solidFill>
        <a:latin typeface="Arial" panose="020B0604020202020204" pitchFamily="34" charset="0"/>
        <a:ea typeface="+mn-ea"/>
        <a:cs typeface="Arial" panose="020B0604020202020204" pitchFamily="34" charset="0"/>
      </a:defRPr>
    </a:lvl4pPr>
    <a:lvl5pPr marL="1828800" algn="l" rtl="0" fontAlgn="base">
      <a:spcBef>
        <a:spcPct val="0"/>
      </a:spcBef>
      <a:spcAft>
        <a:spcPct val="0"/>
      </a:spcAft>
      <a:defRPr b="1"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b="1" kern="1200">
        <a:solidFill>
          <a:schemeClr val="tx1"/>
        </a:solidFill>
        <a:latin typeface="Arial" panose="020B0604020202020204" pitchFamily="34" charset="0"/>
        <a:ea typeface="+mn-ea"/>
        <a:cs typeface="Arial" panose="020B0604020202020204" pitchFamily="34" charset="0"/>
      </a:defRPr>
    </a:lvl6pPr>
    <a:lvl7pPr marL="2743200" algn="l" defTabSz="914400" rtl="0" eaLnBrk="1" latinLnBrk="0" hangingPunct="1">
      <a:defRPr b="1" kern="1200">
        <a:solidFill>
          <a:schemeClr val="tx1"/>
        </a:solidFill>
        <a:latin typeface="Arial" panose="020B0604020202020204" pitchFamily="34" charset="0"/>
        <a:ea typeface="+mn-ea"/>
        <a:cs typeface="Arial" panose="020B0604020202020204" pitchFamily="34" charset="0"/>
      </a:defRPr>
    </a:lvl7pPr>
    <a:lvl8pPr marL="3200400" algn="l" defTabSz="914400" rtl="0" eaLnBrk="1" latinLnBrk="0" hangingPunct="1">
      <a:defRPr b="1" kern="1200">
        <a:solidFill>
          <a:schemeClr val="tx1"/>
        </a:solidFill>
        <a:latin typeface="Arial" panose="020B0604020202020204" pitchFamily="34" charset="0"/>
        <a:ea typeface="+mn-ea"/>
        <a:cs typeface="Arial" panose="020B0604020202020204" pitchFamily="34" charset="0"/>
      </a:defRPr>
    </a:lvl8pPr>
    <a:lvl9pPr marL="3657600" algn="l" defTabSz="914400" rtl="0" eaLnBrk="1" latinLnBrk="0" hangingPunct="1">
      <a:defRPr b="1" kern="1200">
        <a:solidFill>
          <a:schemeClr val="tx1"/>
        </a:solidFill>
        <a:latin typeface="Arial" panose="020B0604020202020204" pitchFamily="34"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3126">
          <p15:clr>
            <a:srgbClr val="A4A3A4"/>
          </p15:clr>
        </p15:guide>
        <p15:guide id="2" pos="214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2F6ED7"/>
    <a:srgbClr val="8AB6EC"/>
    <a:srgbClr val="B1CEF2"/>
    <a:srgbClr val="D8E7F9"/>
    <a:srgbClr val="7BA5D9"/>
    <a:srgbClr val="008BCB"/>
    <a:srgbClr val="EFEFEF"/>
    <a:srgbClr val="E6E6E6"/>
    <a:srgbClr val="D4D4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409" autoAdjust="0"/>
    <p:restoredTop sz="78549" autoAdjust="0"/>
  </p:normalViewPr>
  <p:slideViewPr>
    <p:cSldViewPr snapToGrid="0">
      <p:cViewPr varScale="1">
        <p:scale>
          <a:sx n="90" d="100"/>
          <a:sy n="90" d="100"/>
        </p:scale>
        <p:origin x="1254" y="84"/>
      </p:cViewPr>
      <p:guideLst>
        <p:guide orient="horz" pos="2160"/>
        <p:guide pos="3840"/>
      </p:guideLst>
    </p:cSldViewPr>
  </p:slideViewPr>
  <p:notesTextViewPr>
    <p:cViewPr>
      <p:scale>
        <a:sx n="1" d="1"/>
        <a:sy n="1" d="1"/>
      </p:scale>
      <p:origin x="0" y="0"/>
    </p:cViewPr>
  </p:notesTextViewPr>
  <p:notesViewPr>
    <p:cSldViewPr snapToGrid="0" snapToObjects="1">
      <p:cViewPr varScale="1">
        <p:scale>
          <a:sx n="154" d="100"/>
          <a:sy n="154" d="100"/>
        </p:scale>
        <p:origin x="-6280" y="-104"/>
      </p:cViewPr>
      <p:guideLst>
        <p:guide orient="horz" pos="3126"/>
        <p:guide pos="214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24" Type="http://schemas.openxmlformats.org/officeDocument/2006/relationships/font" Target="fonts/font1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10" Type="http://schemas.openxmlformats.org/officeDocument/2006/relationships/notesMaster" Target="notesMasters/notesMaster1.xml"/><Relationship Id="rId19" Type="http://schemas.openxmlformats.org/officeDocument/2006/relationships/font" Target="fonts/font8.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Slide Number Placeholder 4"/>
          <p:cNvSpPr>
            <a:spLocks noGrp="1"/>
          </p:cNvSpPr>
          <p:nvPr>
            <p:ph type="sldNum" sz="quarter" idx="3"/>
          </p:nvPr>
        </p:nvSpPr>
        <p:spPr>
          <a:xfrm>
            <a:off x="3849688" y="9428163"/>
            <a:ext cx="2946400" cy="496887"/>
          </a:xfrm>
          <a:prstGeom prst="rect">
            <a:avLst/>
          </a:prstGeom>
        </p:spPr>
        <p:txBody>
          <a:bodyPr vert="horz" lIns="91440" tIns="45720" rIns="91440" bIns="45720" rtlCol="0" anchor="b"/>
          <a:lstStyle>
            <a:lvl1pPr algn="r">
              <a:defRPr sz="1200"/>
            </a:lvl1pPr>
          </a:lstStyle>
          <a:p>
            <a:fld id="{0398EB52-2B16-4D4A-8A47-B858A822CB1B}" type="slidenum">
              <a:rPr lang="en-US" b="0" smtClean="0">
                <a:latin typeface="Roboto Bold"/>
                <a:cs typeface="Roboto Bold"/>
              </a:rPr>
              <a:t>‹#›</a:t>
            </a:fld>
            <a:endParaRPr lang="en-US" b="0" dirty="0">
              <a:latin typeface="Roboto Bold"/>
              <a:cs typeface="Roboto Bold"/>
            </a:endParaRPr>
          </a:p>
        </p:txBody>
      </p:sp>
      <p:pic>
        <p:nvPicPr>
          <p:cNvPr id="4" name="Picture 3"/>
          <p:cNvPicPr>
            <a:picLocks noChangeAspect="1"/>
          </p:cNvPicPr>
          <p:nvPr/>
        </p:nvPicPr>
        <p:blipFill>
          <a:blip r:embed="rId2"/>
          <a:stretch>
            <a:fillRect/>
          </a:stretch>
        </p:blipFill>
        <p:spPr>
          <a:xfrm>
            <a:off x="4686299" y="268390"/>
            <a:ext cx="1782232" cy="426186"/>
          </a:xfrm>
          <a:prstGeom prst="rect">
            <a:avLst/>
          </a:prstGeom>
        </p:spPr>
      </p:pic>
    </p:spTree>
    <p:extLst>
      <p:ext uri="{BB962C8B-B14F-4D97-AF65-F5344CB8AC3E}">
        <p14:creationId xmlns:p14="http://schemas.microsoft.com/office/powerpoint/2010/main" val="1177031821"/>
      </p:ext>
    </p:extLst>
  </p:cSld>
  <p:clrMap bg1="lt1" tx1="dk1" bg2="lt2" tx2="dk2" accent1="accent1" accent2="accent2" accent3="accent3" accent4="accent4" accent5="accent5" accent6="accent6" hlink="hlink" folHlink="folHlink"/>
</p:handoutMaster>
</file>

<file path=ppt/media/image10.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88579" y="89551"/>
            <a:ext cx="2946400" cy="498475"/>
          </a:xfrm>
          <a:prstGeom prst="rect">
            <a:avLst/>
          </a:prstGeom>
        </p:spPr>
        <p:txBody>
          <a:bodyPr vert="horz" lIns="91440" tIns="45720" rIns="91440" bIns="45720" rtlCol="0"/>
          <a:lstStyle>
            <a:lvl1pPr algn="l" fontAlgn="auto">
              <a:spcBef>
                <a:spcPts val="0"/>
              </a:spcBef>
              <a:spcAft>
                <a:spcPts val="0"/>
              </a:spcAft>
              <a:defRPr sz="1200" b="0" i="0" smtClean="0">
                <a:latin typeface="Roboto Regular"/>
                <a:cs typeface="Roboto Regular"/>
              </a:defRPr>
            </a:lvl1pPr>
          </a:lstStyle>
          <a:p>
            <a:pPr>
              <a:defRPr/>
            </a:pPr>
            <a:fld id="{F27B4D97-523D-4DEF-962B-78D09A9489A3}" type="datetimeFigureOut">
              <a:rPr lang="en-US" smtClean="0"/>
              <a:pPr>
                <a:defRPr/>
              </a:pPr>
              <a:t>4/17/2021</a:t>
            </a:fld>
            <a:endParaRPr lang="en-US" dirty="0"/>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79450" y="4776788"/>
            <a:ext cx="5438775" cy="3908425"/>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pic>
        <p:nvPicPr>
          <p:cNvPr id="6" name="Picture 5"/>
          <p:cNvPicPr>
            <a:picLocks noChangeAspect="1"/>
          </p:cNvPicPr>
          <p:nvPr/>
        </p:nvPicPr>
        <p:blipFill>
          <a:blip r:embed="rId2"/>
          <a:stretch>
            <a:fillRect/>
          </a:stretch>
        </p:blipFill>
        <p:spPr>
          <a:xfrm>
            <a:off x="4718509" y="308965"/>
            <a:ext cx="1782232" cy="426186"/>
          </a:xfrm>
          <a:prstGeom prst="rect">
            <a:avLst/>
          </a:prstGeom>
        </p:spPr>
      </p:pic>
    </p:spTree>
    <p:extLst>
      <p:ext uri="{BB962C8B-B14F-4D97-AF65-F5344CB8AC3E}">
        <p14:creationId xmlns:p14="http://schemas.microsoft.com/office/powerpoint/2010/main" val="1450587028"/>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my name’s Scott Sauber and today I’m going to be talking to you about how I’ve used Flyway to source control the database.</a:t>
            </a:r>
          </a:p>
          <a:p>
            <a:endParaRPr lang="en-US" dirty="0"/>
          </a:p>
          <a:p>
            <a:r>
              <a:rPr lang="en-US" dirty="0"/>
              <a:t>I’m a consultant at a company called Lean </a:t>
            </a:r>
            <a:r>
              <a:rPr lang="en-US" dirty="0" err="1"/>
              <a:t>TECHniques</a:t>
            </a:r>
            <a:r>
              <a:rPr lang="en-US" dirty="0"/>
              <a:t> based in Des Moines, Iowa in the center of the United States and so I’ve been at many different clients and it’s really common for me to walk into a scenario….</a:t>
            </a:r>
          </a:p>
        </p:txBody>
      </p:sp>
    </p:spTree>
    <p:extLst>
      <p:ext uri="{BB962C8B-B14F-4D97-AF65-F5344CB8AC3E}">
        <p14:creationId xmlns:p14="http://schemas.microsoft.com/office/powerpoint/2010/main" val="939460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there’s No Source Control at all for the database.  </a:t>
            </a:r>
          </a:p>
          <a:p>
            <a:r>
              <a:rPr lang="en-US" dirty="0"/>
              <a:t>The only source control that might exist is comments at the top of a stored procedure, view, or function but that leaves a lot to be desired because you lose out on that full story and rely on comments to paint the whole picture</a:t>
            </a:r>
          </a:p>
          <a:p>
            <a:r>
              <a:rPr lang="en-US" dirty="0"/>
              <a:t>It’s also common for me to see companies doing manual deployments and manual reviews of their SQL changes, where maybe a few senior developers or DBA’s have production access but no one else does.</a:t>
            </a:r>
          </a:p>
          <a:p>
            <a:r>
              <a:rPr lang="en-US" dirty="0"/>
              <a:t>And another thing I see is there are lots of people who can make production changes.  This can be hard to track down what was the cause of an issue when there’s a problem, as well as it just gives too many people access who probably do not need it.</a:t>
            </a:r>
          </a:p>
        </p:txBody>
      </p:sp>
    </p:spTree>
    <p:extLst>
      <p:ext uri="{BB962C8B-B14F-4D97-AF65-F5344CB8AC3E}">
        <p14:creationId xmlns:p14="http://schemas.microsoft.com/office/powerpoint/2010/main" val="15781222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I’m curious if we pause for a second to think.</a:t>
            </a:r>
          </a:p>
          <a:p>
            <a:r>
              <a:rPr lang="en-GB" dirty="0"/>
              <a:t>Does any of that sound familiar at your company?</a:t>
            </a:r>
          </a:p>
          <a:p>
            <a:r>
              <a:rPr lang="en-GB" dirty="0"/>
              <a:t>If it does, the good news is you’re not alone</a:t>
            </a:r>
          </a:p>
          <a:p>
            <a:endParaRPr lang="en-GB" dirty="0"/>
          </a:p>
        </p:txBody>
      </p:sp>
    </p:spTree>
    <p:extLst>
      <p:ext uri="{BB962C8B-B14F-4D97-AF65-F5344CB8AC3E}">
        <p14:creationId xmlns:p14="http://schemas.microsoft.com/office/powerpoint/2010/main" val="865970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year Redgate puts out a survey on the State of Database DevOps where they ask a bunch of questions around the development lifecycle of databases.</a:t>
            </a:r>
          </a:p>
          <a:p>
            <a:r>
              <a:rPr lang="en-US" dirty="0"/>
              <a:t>In the 2021 survey, 62% of respondents said they have their database source controlled.</a:t>
            </a:r>
          </a:p>
          <a:p>
            <a:endParaRPr lang="en-US" dirty="0"/>
          </a:p>
          <a:p>
            <a:r>
              <a:rPr lang="en-US" dirty="0"/>
              <a:t>Now I want you to take these numbers with a huge grain of salt, because keep in mind, Redgate makes products to make version controlling your database much easier.</a:t>
            </a:r>
          </a:p>
          <a:p>
            <a:r>
              <a:rPr lang="en-US" dirty="0"/>
              <a:t>So I would not be surprised if the real number is less than 50%</a:t>
            </a:r>
          </a:p>
          <a:p>
            <a:r>
              <a:rPr lang="en-US" dirty="0"/>
              <a:t>So the point I’m trying to get across here is, if it does sound familiar you are not alone.</a:t>
            </a:r>
          </a:p>
          <a:p>
            <a:r>
              <a:rPr lang="en-US" dirty="0"/>
              <a:t>But the good news is, that isn’t how it has to be, considering many teams are source controlling their database.</a:t>
            </a:r>
          </a:p>
        </p:txBody>
      </p:sp>
    </p:spTree>
    <p:extLst>
      <p:ext uri="{BB962C8B-B14F-4D97-AF65-F5344CB8AC3E}">
        <p14:creationId xmlns:p14="http://schemas.microsoft.com/office/powerpoint/2010/main" val="3382122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 solution we’ve leaned on time and time again, and one I’m implementing at a client right now, is to use a product by Redgate called Flyway</a:t>
            </a:r>
          </a:p>
          <a:p>
            <a:r>
              <a:rPr lang="en-US" dirty="0"/>
              <a:t>Flyway allows you to source control the database for many different database providers, such as Microsoft SQL Server, Postgres, Oracle, MySQL, and the list goes on.</a:t>
            </a:r>
          </a:p>
          <a:p>
            <a:r>
              <a:rPr lang="en-US" dirty="0"/>
              <a:t>Flyway takes a migration based approach where you tell it how to migrate from point A to point B, such as adding a CREATE TABLE script if you want to add a table</a:t>
            </a:r>
          </a:p>
          <a:p>
            <a:r>
              <a:rPr lang="en-US" dirty="0"/>
              <a:t>You can then put those migrations into source control and you can then get that end-to-end traceability that any source control system provides.</a:t>
            </a:r>
          </a:p>
          <a:p>
            <a:r>
              <a:rPr lang="en-US" dirty="0"/>
              <a:t>Then you can deploy those migrations automatically out to all your environments, no matter how many environments sit between your desk and Production</a:t>
            </a:r>
          </a:p>
          <a:p>
            <a:endParaRPr lang="en-US" dirty="0"/>
          </a:p>
        </p:txBody>
      </p:sp>
    </p:spTree>
    <p:extLst>
      <p:ext uri="{BB962C8B-B14F-4D97-AF65-F5344CB8AC3E}">
        <p14:creationId xmlns:p14="http://schemas.microsoft.com/office/powerpoint/2010/main" val="1468596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231185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at the end of the day, what are the outcomes I’ve seen by implementing this at a number of clients</a:t>
            </a:r>
          </a:p>
          <a:p>
            <a:r>
              <a:rPr lang="en-US" dirty="0"/>
              <a:t>Number 1 you get end-to-end traceability of these changes by putting them into source control.</a:t>
            </a:r>
          </a:p>
          <a:p>
            <a:r>
              <a:rPr lang="en-US" dirty="0"/>
              <a:t>You get to know Who did What Change, How they Did it, and When did they do it.</a:t>
            </a:r>
          </a:p>
          <a:p>
            <a:r>
              <a:rPr lang="en-US" dirty="0"/>
              <a:t>These kinds of things make auditors very happy about getting that insight to who’s making which changes</a:t>
            </a:r>
          </a:p>
          <a:p>
            <a:r>
              <a:rPr lang="en-US" dirty="0"/>
              <a:t>Another benefit I’ve seen is you can reduce the number of people of who has Production access, because now you can setup a Pipeline and only give the Pipeline access to make changes to your database.</a:t>
            </a:r>
          </a:p>
          <a:p>
            <a:r>
              <a:rPr lang="en-US" dirty="0"/>
              <a:t>You also get a better local development environment.  Now that all these changes are source controlled, whatever local database you’re hitting, you can just pull down the latest scripts and run Flyway against your target database and now you have the latest schema</a:t>
            </a:r>
          </a:p>
          <a:p>
            <a:r>
              <a:rPr lang="en-US" dirty="0"/>
              <a:t>As a result of all of these things, you can deliver value faster to your end users and in a more reliable way, with fewer mistakes and bugs because the process is more automated.</a:t>
            </a:r>
          </a:p>
          <a:p>
            <a:endParaRPr lang="en-US" dirty="0"/>
          </a:p>
        </p:txBody>
      </p:sp>
    </p:spTree>
    <p:extLst>
      <p:ext uri="{BB962C8B-B14F-4D97-AF65-F5344CB8AC3E}">
        <p14:creationId xmlns:p14="http://schemas.microsoft.com/office/powerpoint/2010/main" val="933373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So in summary, I’ve seen Flyway used for huge databases with tens of thousands of database objects from tables to stored procedures, functions, and any part of SQL code you can put into source control.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I’ve seen it used for multi-tenant scenarios where you have the same database schema but replicated one per customer for isolation reasons.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So when you deploy to Production you’re not just deploying to one instance, you’re deploying to thousands.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Flyway can handle just about any scenario you throw at it. I hope that gave you some insights in why you should think about leveraging Flyway in your organization.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So I hope that gives you confidence to give Flyway a try the next time you’re evaluating options for how you can get your database into source control.</a:t>
            </a:r>
          </a:p>
          <a:p>
            <a:endParaRPr lang="en-GB" dirty="0"/>
          </a:p>
        </p:txBody>
      </p:sp>
    </p:spTree>
    <p:extLst>
      <p:ext uri="{BB962C8B-B14F-4D97-AF65-F5344CB8AC3E}">
        <p14:creationId xmlns:p14="http://schemas.microsoft.com/office/powerpoint/2010/main" val="2263244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CC000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181100" y="1503363"/>
            <a:ext cx="9753600" cy="2387600"/>
          </a:xfrm>
        </p:spPr>
        <p:txBody>
          <a:bodyPr anchor="ctr"/>
          <a:lstStyle>
            <a:lvl1pPr algn="ctr">
              <a:lnSpc>
                <a:spcPct val="110000"/>
              </a:lnSpc>
              <a:defRPr sz="6000">
                <a:solidFill>
                  <a:schemeClr val="bg1"/>
                </a:solidFill>
                <a:latin typeface="gatebase Medium" pitchFamily="2" charset="77"/>
              </a:defRPr>
            </a:lvl1pPr>
          </a:lstStyle>
          <a:p>
            <a:r>
              <a:rPr lang="en-US" dirty="0"/>
              <a:t>Click to edit Master title style</a:t>
            </a:r>
          </a:p>
        </p:txBody>
      </p:sp>
      <p:sp>
        <p:nvSpPr>
          <p:cNvPr id="3" name="Subtitle 2"/>
          <p:cNvSpPr>
            <a:spLocks noGrp="1"/>
          </p:cNvSpPr>
          <p:nvPr>
            <p:ph type="subTitle" idx="1"/>
          </p:nvPr>
        </p:nvSpPr>
        <p:spPr>
          <a:xfrm>
            <a:off x="1168400" y="4059238"/>
            <a:ext cx="9817100" cy="1655762"/>
          </a:xfrm>
        </p:spPr>
        <p:txBody>
          <a:bodyPr/>
          <a:lstStyle>
            <a:lvl1pPr marL="0" indent="0" algn="ctr">
              <a:buNone/>
              <a:defRPr sz="2400" b="0" i="0">
                <a:solidFill>
                  <a:schemeClr val="bg1"/>
                </a:solidFill>
                <a:latin typeface="Roboto Regular"/>
                <a:cs typeface="Roboto Regular"/>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4" name="Picture 3"/>
          <p:cNvPicPr>
            <a:picLocks noChangeAspect="1"/>
          </p:cNvPicPr>
          <p:nvPr userDrawn="1"/>
        </p:nvPicPr>
        <p:blipFill>
          <a:blip r:embed="rId2"/>
          <a:stretch>
            <a:fillRect/>
          </a:stretch>
        </p:blipFill>
        <p:spPr>
          <a:xfrm>
            <a:off x="8957732" y="5642111"/>
            <a:ext cx="2662766" cy="635931"/>
          </a:xfrm>
          <a:prstGeom prst="rect">
            <a:avLst/>
          </a:prstGeom>
        </p:spPr>
      </p:pic>
    </p:spTree>
    <p:extLst>
      <p:ext uri="{BB962C8B-B14F-4D97-AF65-F5344CB8AC3E}">
        <p14:creationId xmlns:p14="http://schemas.microsoft.com/office/powerpoint/2010/main" val="2390457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red">
    <p:bg>
      <p:bgPr>
        <a:solidFill>
          <a:srgbClr val="CC000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379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rgbClr val="CC0000"/>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3387915" y="2802467"/>
            <a:ext cx="5246830" cy="1253066"/>
          </a:xfrm>
          <a:prstGeom prst="rect">
            <a:avLst/>
          </a:prstGeom>
        </p:spPr>
      </p:pic>
    </p:spTree>
    <p:extLst>
      <p:ext uri="{BB962C8B-B14F-4D97-AF65-F5344CB8AC3E}">
        <p14:creationId xmlns:p14="http://schemas.microsoft.com/office/powerpoint/2010/main" val="583359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stretch>
            <a:fillRect/>
          </a:stretch>
        </p:blipFill>
        <p:spPr>
          <a:xfrm>
            <a:off x="3352796" y="2802468"/>
            <a:ext cx="5246828" cy="1253066"/>
          </a:xfrm>
          <a:prstGeom prst="rect">
            <a:avLst/>
          </a:prstGeom>
        </p:spPr>
      </p:pic>
    </p:spTree>
    <p:extLst>
      <p:ext uri="{BB962C8B-B14F-4D97-AF65-F5344CB8AC3E}">
        <p14:creationId xmlns:p14="http://schemas.microsoft.com/office/powerpoint/2010/main" val="37942846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191919"/>
                </a:solidFill>
                <a:latin typeface="gatebase Medium" pitchFamily="2" charset="77"/>
              </a:defRPr>
            </a:lvl1pPr>
          </a:lstStyle>
          <a:p>
            <a:r>
              <a:rPr lang="en-US" dirty="0"/>
              <a:t>Click to edit Master title style</a:t>
            </a:r>
          </a:p>
        </p:txBody>
      </p:sp>
      <p:sp>
        <p:nvSpPr>
          <p:cNvPr id="3" name="Content Placeholder 2"/>
          <p:cNvSpPr>
            <a:spLocks noGrp="1"/>
          </p:cNvSpPr>
          <p:nvPr>
            <p:ph idx="1"/>
          </p:nvPr>
        </p:nvSpPr>
        <p:spPr/>
        <p:txBody>
          <a:bodyPr>
            <a:normAutofit/>
          </a:bodyPr>
          <a:lstStyle>
            <a:lvl1pPr>
              <a:defRPr>
                <a:solidFill>
                  <a:srgbClr val="636363"/>
                </a:solidFill>
              </a:defRPr>
            </a:lvl1pPr>
            <a:lvl2pPr>
              <a:defRPr>
                <a:solidFill>
                  <a:srgbClr val="636363"/>
                </a:solidFill>
              </a:defRPr>
            </a:lvl2pPr>
            <a:lvl3pPr>
              <a:defRPr>
                <a:solidFill>
                  <a:srgbClr val="636363"/>
                </a:solidFill>
              </a:defRPr>
            </a:lvl3pPr>
            <a:lvl4pPr>
              <a:defRPr>
                <a:solidFill>
                  <a:srgbClr val="191919"/>
                </a:solidFill>
              </a:defRPr>
            </a:lvl4pPr>
            <a:lvl5pPr>
              <a:defRPr>
                <a:solidFill>
                  <a:srgbClr val="191919"/>
                </a:solidFill>
              </a:defRPr>
            </a:lvl5pPr>
          </a:lstStyle>
          <a:p>
            <a:pPr lvl="0"/>
            <a:r>
              <a:rPr lang="en-US" dirty="0"/>
              <a:t>Click to edit Master text styles</a:t>
            </a:r>
          </a:p>
          <a:p>
            <a:pPr lvl="1"/>
            <a:r>
              <a:rPr lang="en-US" dirty="0"/>
              <a:t>Second level</a:t>
            </a:r>
          </a:p>
          <a:p>
            <a:pPr lvl="2"/>
            <a:r>
              <a:rPr lang="en-US" dirty="0"/>
              <a:t>Third level</a:t>
            </a:r>
          </a:p>
        </p:txBody>
      </p:sp>
      <p:pic>
        <p:nvPicPr>
          <p:cNvPr id="5" name="Picture 4"/>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26072215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headers">
    <p:bg>
      <p:bgPr>
        <a:solidFill>
          <a:srgbClr val="EFEFEF"/>
        </a:solidFill>
        <a:effectLst/>
      </p:bgPr>
    </p:bg>
    <p:spTree>
      <p:nvGrpSpPr>
        <p:cNvPr id="1" name=""/>
        <p:cNvGrpSpPr/>
        <p:nvPr/>
      </p:nvGrpSpPr>
      <p:grpSpPr>
        <a:xfrm>
          <a:off x="0" y="0"/>
          <a:ext cx="0" cy="0"/>
          <a:chOff x="0" y="0"/>
          <a:chExt cx="0" cy="0"/>
        </a:xfrm>
      </p:grpSpPr>
      <p:sp>
        <p:nvSpPr>
          <p:cNvPr id="3" name="Title 1"/>
          <p:cNvSpPr>
            <a:spLocks noGrp="1"/>
          </p:cNvSpPr>
          <p:nvPr>
            <p:ph type="title"/>
          </p:nvPr>
        </p:nvSpPr>
        <p:spPr>
          <a:xfrm>
            <a:off x="838200" y="1762125"/>
            <a:ext cx="10515600" cy="1325563"/>
          </a:xfrm>
        </p:spPr>
        <p:txBody>
          <a:bodyPr>
            <a:normAutofit/>
          </a:bodyPr>
          <a:lstStyle>
            <a:lvl1pPr>
              <a:defRPr sz="5400">
                <a:solidFill>
                  <a:srgbClr val="191919"/>
                </a:solidFill>
                <a:latin typeface="gatebase Medium" pitchFamily="2" charset="77"/>
              </a:defRPr>
            </a:lvl1pPr>
          </a:lstStyle>
          <a:p>
            <a:r>
              <a:rPr lang="en-US" dirty="0"/>
              <a:t>Click to edit Master title style</a:t>
            </a:r>
          </a:p>
        </p:txBody>
      </p:sp>
      <p:sp>
        <p:nvSpPr>
          <p:cNvPr id="4" name="Content Placeholder 2"/>
          <p:cNvSpPr>
            <a:spLocks noGrp="1"/>
          </p:cNvSpPr>
          <p:nvPr>
            <p:ph idx="1"/>
          </p:nvPr>
        </p:nvSpPr>
        <p:spPr>
          <a:xfrm>
            <a:off x="838200" y="2959100"/>
            <a:ext cx="10515600" cy="3238500"/>
          </a:xfrm>
        </p:spPr>
        <p:txBody>
          <a:bodyPr>
            <a:normAutofit/>
          </a:bodyPr>
          <a:lstStyle>
            <a:lvl1pPr>
              <a:defRPr>
                <a:solidFill>
                  <a:srgbClr val="292929"/>
                </a:solidFill>
              </a:defRPr>
            </a:lvl1pPr>
            <a:lvl2pPr>
              <a:defRPr>
                <a:solidFill>
                  <a:srgbClr val="292929"/>
                </a:solidFill>
              </a:defRPr>
            </a:lvl2pPr>
            <a:lvl3pPr>
              <a:defRPr>
                <a:solidFill>
                  <a:srgbClr val="292929"/>
                </a:solidFill>
              </a:defRPr>
            </a:lvl3pPr>
            <a:lvl4pPr>
              <a:defRPr>
                <a:solidFill>
                  <a:srgbClr val="191919"/>
                </a:solidFill>
              </a:defRPr>
            </a:lvl4pPr>
            <a:lvl5pPr>
              <a:defRPr>
                <a:solidFill>
                  <a:srgbClr val="191919"/>
                </a:solidFill>
              </a:defRPr>
            </a:lvl5pPr>
          </a:lstStyle>
          <a:p>
            <a:pPr lvl="0"/>
            <a:r>
              <a:rPr lang="en-US" dirty="0"/>
              <a:t>Click to edit Master text styles</a:t>
            </a:r>
          </a:p>
        </p:txBody>
      </p:sp>
      <p:pic>
        <p:nvPicPr>
          <p:cNvPr id="5" name="Picture 4"/>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3815962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with caption">
    <p:spTree>
      <p:nvGrpSpPr>
        <p:cNvPr id="1" name=""/>
        <p:cNvGrpSpPr/>
        <p:nvPr/>
      </p:nvGrpSpPr>
      <p:grpSpPr>
        <a:xfrm>
          <a:off x="0" y="0"/>
          <a:ext cx="0" cy="0"/>
          <a:chOff x="0" y="0"/>
          <a:chExt cx="0" cy="0"/>
        </a:xfrm>
      </p:grpSpPr>
      <p:sp>
        <p:nvSpPr>
          <p:cNvPr id="3" name="Rectangle 2"/>
          <p:cNvSpPr/>
          <p:nvPr userDrawn="1"/>
        </p:nvSpPr>
        <p:spPr>
          <a:xfrm>
            <a:off x="0" y="5808133"/>
            <a:ext cx="12191999" cy="1049867"/>
          </a:xfrm>
          <a:prstGeom prst="rect">
            <a:avLst/>
          </a:prstGeom>
          <a:solidFill>
            <a:srgbClr val="CC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Subtitle 2"/>
          <p:cNvSpPr>
            <a:spLocks noGrp="1"/>
          </p:cNvSpPr>
          <p:nvPr>
            <p:ph type="subTitle" idx="1" hasCustomPrompt="1"/>
          </p:nvPr>
        </p:nvSpPr>
        <p:spPr>
          <a:xfrm>
            <a:off x="330200" y="5748862"/>
            <a:ext cx="9702800" cy="1024467"/>
          </a:xfrm>
        </p:spPr>
        <p:txBody>
          <a:bodyPr anchor="ctr">
            <a:normAutofit/>
          </a:bodyPr>
          <a:lstStyle>
            <a:lvl1pPr marL="0" indent="0" algn="l">
              <a:buNone/>
              <a:defRPr sz="3200" b="0" i="0">
                <a:solidFill>
                  <a:schemeClr val="bg1"/>
                </a:solidFill>
                <a:latin typeface="gatebase Medium" pitchFamily="2" charset="77"/>
                <a:cs typeface="gatebase Medium"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the image title</a:t>
            </a:r>
          </a:p>
        </p:txBody>
      </p:sp>
      <p:pic>
        <p:nvPicPr>
          <p:cNvPr id="5" name="Picture 4"/>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38799331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quote">
    <p:spTree>
      <p:nvGrpSpPr>
        <p:cNvPr id="1" name=""/>
        <p:cNvGrpSpPr/>
        <p:nvPr/>
      </p:nvGrpSpPr>
      <p:grpSpPr>
        <a:xfrm>
          <a:off x="0" y="0"/>
          <a:ext cx="0" cy="0"/>
          <a:chOff x="0" y="0"/>
          <a:chExt cx="0" cy="0"/>
        </a:xfrm>
      </p:grpSpPr>
      <p:sp>
        <p:nvSpPr>
          <p:cNvPr id="4" name="Title 1"/>
          <p:cNvSpPr>
            <a:spLocks noGrp="1"/>
          </p:cNvSpPr>
          <p:nvPr>
            <p:ph type="ctrTitle" hasCustomPrompt="1"/>
          </p:nvPr>
        </p:nvSpPr>
        <p:spPr>
          <a:xfrm>
            <a:off x="1181100" y="1096963"/>
            <a:ext cx="9753600" cy="3703638"/>
          </a:xfrm>
        </p:spPr>
        <p:txBody>
          <a:bodyPr anchor="t"/>
          <a:lstStyle>
            <a:lvl1pPr algn="ctr">
              <a:lnSpc>
                <a:spcPct val="120000"/>
              </a:lnSpc>
              <a:defRPr sz="6000" b="0" i="0" baseline="0">
                <a:solidFill>
                  <a:srgbClr val="CC0000"/>
                </a:solidFill>
                <a:latin typeface="gatebase Medium" pitchFamily="2" charset="77"/>
                <a:cs typeface="gatebase Medium" pitchFamily="2" charset="77"/>
              </a:defRPr>
            </a:lvl1pPr>
          </a:lstStyle>
          <a:p>
            <a:r>
              <a:rPr lang="en-US" dirty="0"/>
              <a:t>“A very wise and interesting quote from someone great can go in this text box.”</a:t>
            </a:r>
          </a:p>
        </p:txBody>
      </p:sp>
      <p:sp>
        <p:nvSpPr>
          <p:cNvPr id="5" name="Subtitle 2"/>
          <p:cNvSpPr>
            <a:spLocks noGrp="1"/>
          </p:cNvSpPr>
          <p:nvPr>
            <p:ph type="subTitle" idx="1" hasCustomPrompt="1"/>
          </p:nvPr>
        </p:nvSpPr>
        <p:spPr>
          <a:xfrm>
            <a:off x="1130300" y="5024438"/>
            <a:ext cx="9817100" cy="881062"/>
          </a:xfrm>
        </p:spPr>
        <p:txBody>
          <a:bodyPr/>
          <a:lstStyle>
            <a:lvl1pPr marL="0" indent="0" algn="ctr">
              <a:buNone/>
              <a:defRPr sz="3200" b="0" i="0" baseline="0">
                <a:solidFill>
                  <a:srgbClr val="191919"/>
                </a:solidFill>
                <a:latin typeface="Roboto Bold"/>
                <a:cs typeface="Roboto Bold"/>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Pete Woodhouse</a:t>
            </a:r>
          </a:p>
        </p:txBody>
      </p:sp>
      <p:pic>
        <p:nvPicPr>
          <p:cNvPr id="7" name="Picture 6"/>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934851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reaker page">
    <p:bg>
      <p:bgPr>
        <a:solidFill>
          <a:srgbClr val="CC0000"/>
        </a:solidFill>
        <a:effectLst/>
      </p:bgPr>
    </p:bg>
    <p:spTree>
      <p:nvGrpSpPr>
        <p:cNvPr id="1" name=""/>
        <p:cNvGrpSpPr/>
        <p:nvPr/>
      </p:nvGrpSpPr>
      <p:grpSpPr>
        <a:xfrm>
          <a:off x="0" y="0"/>
          <a:ext cx="0" cy="0"/>
          <a:chOff x="0" y="0"/>
          <a:chExt cx="0" cy="0"/>
        </a:xfrm>
      </p:grpSpPr>
      <p:sp>
        <p:nvSpPr>
          <p:cNvPr id="8" name="Title 1"/>
          <p:cNvSpPr>
            <a:spLocks noGrp="1"/>
          </p:cNvSpPr>
          <p:nvPr>
            <p:ph type="ctrTitle" hasCustomPrompt="1"/>
          </p:nvPr>
        </p:nvSpPr>
        <p:spPr>
          <a:xfrm>
            <a:off x="1181100" y="596900"/>
            <a:ext cx="9753600" cy="4965699"/>
          </a:xfrm>
        </p:spPr>
        <p:txBody>
          <a:bodyPr anchor="ctr"/>
          <a:lstStyle>
            <a:lvl1pPr algn="ctr">
              <a:lnSpc>
                <a:spcPct val="120000"/>
              </a:lnSpc>
              <a:defRPr sz="6000">
                <a:solidFill>
                  <a:schemeClr val="bg1"/>
                </a:solidFill>
                <a:latin typeface="gatebase Medium" pitchFamily="2" charset="77"/>
              </a:defRPr>
            </a:lvl1pPr>
          </a:lstStyle>
          <a:p>
            <a:r>
              <a:rPr lang="en-US" dirty="0"/>
              <a:t>This is a breaker page, it can be used to split topics</a:t>
            </a:r>
          </a:p>
        </p:txBody>
      </p:sp>
      <p:pic>
        <p:nvPicPr>
          <p:cNvPr id="4" name="Picture 3"/>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2338086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Quote with image">
    <p:spTree>
      <p:nvGrpSpPr>
        <p:cNvPr id="1" name=""/>
        <p:cNvGrpSpPr/>
        <p:nvPr/>
      </p:nvGrpSpPr>
      <p:grpSpPr>
        <a:xfrm>
          <a:off x="0" y="0"/>
          <a:ext cx="0" cy="0"/>
          <a:chOff x="0" y="0"/>
          <a:chExt cx="0" cy="0"/>
        </a:xfrm>
      </p:grpSpPr>
      <p:sp>
        <p:nvSpPr>
          <p:cNvPr id="5" name="Title 1"/>
          <p:cNvSpPr>
            <a:spLocks noGrp="1"/>
          </p:cNvSpPr>
          <p:nvPr>
            <p:ph type="ctrTitle" hasCustomPrompt="1"/>
          </p:nvPr>
        </p:nvSpPr>
        <p:spPr>
          <a:xfrm>
            <a:off x="3911600" y="1096963"/>
            <a:ext cx="7226300" cy="3051704"/>
          </a:xfrm>
        </p:spPr>
        <p:txBody>
          <a:bodyPr anchor="t">
            <a:normAutofit/>
          </a:bodyPr>
          <a:lstStyle>
            <a:lvl1pPr algn="l">
              <a:lnSpc>
                <a:spcPct val="120000"/>
              </a:lnSpc>
              <a:defRPr sz="4000" b="0" i="0" baseline="0">
                <a:solidFill>
                  <a:srgbClr val="CC0000"/>
                </a:solidFill>
                <a:latin typeface="gatebase Medium" pitchFamily="2" charset="77"/>
                <a:cs typeface="gatebase Medium" pitchFamily="2" charset="77"/>
              </a:defRPr>
            </a:lvl1pPr>
          </a:lstStyle>
          <a:p>
            <a:r>
              <a:rPr lang="en-US" dirty="0"/>
              <a:t>“A very wise and interesting quote from someone great can go in this text box.”</a:t>
            </a:r>
          </a:p>
        </p:txBody>
      </p:sp>
      <p:sp>
        <p:nvSpPr>
          <p:cNvPr id="6" name="Subtitle 2"/>
          <p:cNvSpPr>
            <a:spLocks noGrp="1"/>
          </p:cNvSpPr>
          <p:nvPr>
            <p:ph type="subTitle" idx="1" hasCustomPrompt="1"/>
          </p:nvPr>
        </p:nvSpPr>
        <p:spPr>
          <a:xfrm>
            <a:off x="3915834" y="4355571"/>
            <a:ext cx="4406900" cy="859895"/>
          </a:xfrm>
        </p:spPr>
        <p:txBody>
          <a:bodyPr/>
          <a:lstStyle>
            <a:lvl1pPr marL="0" indent="0" algn="l">
              <a:buNone/>
              <a:defRPr sz="3200" b="0" i="0" baseline="0">
                <a:solidFill>
                  <a:srgbClr val="191919"/>
                </a:solidFill>
                <a:latin typeface="Roboto Bold"/>
                <a:cs typeface="Roboto Bold"/>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Pete Woodhouse</a:t>
            </a:r>
          </a:p>
        </p:txBody>
      </p:sp>
      <p:pic>
        <p:nvPicPr>
          <p:cNvPr id="9" name="Picture 8"/>
          <p:cNvPicPr>
            <a:picLocks noChangeAspect="1"/>
          </p:cNvPicPr>
          <p:nvPr userDrawn="1"/>
        </p:nvPicPr>
        <p:blipFill>
          <a:blip r:embed="rId2"/>
          <a:stretch>
            <a:fillRect/>
          </a:stretch>
        </p:blipFill>
        <p:spPr>
          <a:xfrm>
            <a:off x="10062632" y="6101613"/>
            <a:ext cx="1782232" cy="426186"/>
          </a:xfrm>
          <a:prstGeom prst="rect">
            <a:avLst/>
          </a:prstGeom>
        </p:spPr>
      </p:pic>
    </p:spTree>
    <p:extLst>
      <p:ext uri="{BB962C8B-B14F-4D97-AF65-F5344CB8AC3E}">
        <p14:creationId xmlns:p14="http://schemas.microsoft.com/office/powerpoint/2010/main" val="544696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Title Placeholder 1"/>
          <p:cNvSpPr>
            <a:spLocks noGrp="1"/>
          </p:cNvSpPr>
          <p:nvPr>
            <p:ph type="title"/>
          </p:nvPr>
        </p:nvSpPr>
        <p:spPr bwMode="auto">
          <a:xfrm>
            <a:off x="838200" y="365125"/>
            <a:ext cx="10515600"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a:bodyPr>
          <a:lstStyle/>
          <a:p>
            <a:pPr lvl="0"/>
            <a:r>
              <a:rPr lang="en-US" altLang="en-US" dirty="0"/>
              <a:t>Click to edit Master title style</a:t>
            </a:r>
          </a:p>
        </p:txBody>
      </p:sp>
      <p:sp>
        <p:nvSpPr>
          <p:cNvPr id="46083"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US" altLang="en-US" dirty="0"/>
              <a:t>Click to edit Master text styles</a:t>
            </a:r>
          </a:p>
          <a:p>
            <a:pPr lvl="1"/>
            <a:r>
              <a:rPr lang="en-US" altLang="en-US" dirty="0"/>
              <a:t>Second level</a:t>
            </a:r>
          </a:p>
          <a:p>
            <a:pPr lvl="2"/>
            <a:r>
              <a:rPr lang="en-US" altLang="en-US" dirty="0"/>
              <a:t>Third level</a:t>
            </a:r>
          </a:p>
        </p:txBody>
      </p:sp>
    </p:spTree>
  </p:cSld>
  <p:clrMap bg1="lt1" tx1="dk1" bg2="lt2" tx2="dk2" accent1="accent1" accent2="accent2" accent3="accent3" accent4="accent4" accent5="accent5" accent6="accent6" hlink="hlink" folHlink="folHlink"/>
  <p:sldLayoutIdLst>
    <p:sldLayoutId id="2147483659" r:id="rId1"/>
    <p:sldLayoutId id="2147483666" r:id="rId2"/>
    <p:sldLayoutId id="2147483667" r:id="rId3"/>
    <p:sldLayoutId id="2147483658" r:id="rId4"/>
    <p:sldLayoutId id="2147483664" r:id="rId5"/>
    <p:sldLayoutId id="2147483662" r:id="rId6"/>
    <p:sldLayoutId id="2147483660" r:id="rId7"/>
    <p:sldLayoutId id="2147483654" r:id="rId8"/>
    <p:sldLayoutId id="2147483663" r:id="rId9"/>
    <p:sldLayoutId id="2147483668" r:id="rId10"/>
  </p:sldLayoutIdLst>
  <p:txStyles>
    <p:titleStyle>
      <a:lvl1pPr algn="l" rtl="0" fontAlgn="base">
        <a:lnSpc>
          <a:spcPct val="90000"/>
        </a:lnSpc>
        <a:spcBef>
          <a:spcPct val="0"/>
        </a:spcBef>
        <a:spcAft>
          <a:spcPct val="0"/>
        </a:spcAft>
        <a:defRPr sz="4000" b="0" i="0" kern="1200">
          <a:solidFill>
            <a:srgbClr val="191919"/>
          </a:solidFill>
          <a:latin typeface="gatebase Medium" pitchFamily="2" charset="77"/>
          <a:ea typeface="+mj-ea"/>
          <a:cs typeface="gatebase Medium" pitchFamily="2" charset="77"/>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457200" indent="-457200" algn="l" rtl="0" fontAlgn="base">
        <a:lnSpc>
          <a:spcPct val="130000"/>
        </a:lnSpc>
        <a:spcBef>
          <a:spcPts val="1000"/>
        </a:spcBef>
        <a:spcAft>
          <a:spcPct val="0"/>
        </a:spcAft>
        <a:buClr>
          <a:srgbClr val="CC0000"/>
        </a:buClr>
        <a:buSzPct val="100000"/>
        <a:buFont typeface="Arial"/>
        <a:buChar char="•"/>
        <a:defRPr sz="3400" b="0" i="0" kern="1200">
          <a:solidFill>
            <a:srgbClr val="191919"/>
          </a:solidFill>
          <a:latin typeface="Roboto Regular"/>
          <a:ea typeface="+mn-ea"/>
          <a:cs typeface="Roboto Regular"/>
        </a:defRPr>
      </a:lvl1pPr>
      <a:lvl2pPr marL="914400" indent="-457200" algn="l" rtl="0" fontAlgn="base">
        <a:lnSpc>
          <a:spcPct val="130000"/>
        </a:lnSpc>
        <a:spcBef>
          <a:spcPts val="500"/>
        </a:spcBef>
        <a:spcAft>
          <a:spcPct val="0"/>
        </a:spcAft>
        <a:buClr>
          <a:srgbClr val="CC0000"/>
        </a:buClr>
        <a:buSzPct val="100000"/>
        <a:buFont typeface="Arial"/>
        <a:buChar char="•"/>
        <a:defRPr sz="2800" b="0" i="0" kern="1200">
          <a:solidFill>
            <a:srgbClr val="191919"/>
          </a:solidFill>
          <a:latin typeface="Roboto Regular"/>
          <a:ea typeface="+mn-ea"/>
          <a:cs typeface="Roboto Regular"/>
        </a:defRPr>
      </a:lvl2pPr>
      <a:lvl3pPr marL="1257300" indent="-342900" algn="l" rtl="0" fontAlgn="base">
        <a:lnSpc>
          <a:spcPct val="130000"/>
        </a:lnSpc>
        <a:spcBef>
          <a:spcPts val="500"/>
        </a:spcBef>
        <a:spcAft>
          <a:spcPct val="0"/>
        </a:spcAft>
        <a:buClr>
          <a:srgbClr val="CC0000"/>
        </a:buClr>
        <a:buSzPct val="100000"/>
        <a:buFont typeface="Arial"/>
        <a:buChar char="•"/>
        <a:defRPr sz="2400" b="0" i="0" kern="1200">
          <a:solidFill>
            <a:srgbClr val="191919"/>
          </a:solidFill>
          <a:latin typeface="Roboto Regular"/>
          <a:ea typeface="+mn-ea"/>
          <a:cs typeface="Roboto Regular"/>
        </a:defRPr>
      </a:lvl3pPr>
      <a:lvl4pPr marL="1600200" indent="-228600" algn="l" rtl="0" fontAlgn="base">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4pPr>
      <a:lvl5pPr marL="2057400" indent="-228600" algn="l" rtl="0" fontAlgn="base">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8.svg"/><Relationship Id="rId2" Type="http://schemas.openxmlformats.org/officeDocument/2006/relationships/slideLayout" Target="../slideLayouts/slideLayout10.xml"/><Relationship Id="rId1" Type="http://schemas.openxmlformats.org/officeDocument/2006/relationships/tags" Target="../tags/tag1.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7" Type="http://schemas.openxmlformats.org/officeDocument/2006/relationships/image" Target="../media/image8.svg"/><Relationship Id="rId2" Type="http://schemas.openxmlformats.org/officeDocument/2006/relationships/slideLayout" Target="../slideLayouts/slideLayout10.xml"/><Relationship Id="rId1" Type="http://schemas.openxmlformats.org/officeDocument/2006/relationships/tags" Target="../tags/tag2.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8.svg"/><Relationship Id="rId2" Type="http://schemas.openxmlformats.org/officeDocument/2006/relationships/slideLayout" Target="../slideLayouts/slideLayout10.xml"/><Relationship Id="rId1" Type="http://schemas.openxmlformats.org/officeDocument/2006/relationships/tags" Target="../tags/tag3.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How we used Flyway to source control the database </a:t>
            </a:r>
          </a:p>
        </p:txBody>
      </p:sp>
      <p:sp>
        <p:nvSpPr>
          <p:cNvPr id="3" name="Subtitle 2"/>
          <p:cNvSpPr>
            <a:spLocks noGrp="1"/>
          </p:cNvSpPr>
          <p:nvPr>
            <p:ph type="subTitle" idx="1"/>
          </p:nvPr>
        </p:nvSpPr>
        <p:spPr/>
        <p:txBody>
          <a:bodyPr/>
          <a:lstStyle/>
          <a:p>
            <a:r>
              <a:rPr lang="en-US" dirty="0"/>
              <a:t>Scott Sauber</a:t>
            </a:r>
          </a:p>
          <a:p>
            <a:r>
              <a:rPr lang="en-US" dirty="0"/>
              <a:t>Director of Engineering, Lean </a:t>
            </a:r>
            <a:r>
              <a:rPr lang="en-US" dirty="0" err="1"/>
              <a:t>TECHniques</a:t>
            </a:r>
            <a:r>
              <a:rPr lang="en-US" dirty="0"/>
              <a:t> Inc.</a:t>
            </a:r>
          </a:p>
        </p:txBody>
      </p:sp>
    </p:spTree>
    <p:extLst>
      <p:ext uri="{BB962C8B-B14F-4D97-AF65-F5344CB8AC3E}">
        <p14:creationId xmlns:p14="http://schemas.microsoft.com/office/powerpoint/2010/main" val="2033673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Scenario</a:t>
            </a:r>
          </a:p>
        </p:txBody>
      </p:sp>
      <p:sp>
        <p:nvSpPr>
          <p:cNvPr id="3" name="Content Placeholder 2"/>
          <p:cNvSpPr>
            <a:spLocks noGrp="1"/>
          </p:cNvSpPr>
          <p:nvPr>
            <p:ph idx="1"/>
          </p:nvPr>
        </p:nvSpPr>
        <p:spPr/>
        <p:txBody>
          <a:bodyPr/>
          <a:lstStyle/>
          <a:p>
            <a:r>
              <a:rPr lang="en-US" dirty="0"/>
              <a:t>No source control</a:t>
            </a:r>
          </a:p>
          <a:p>
            <a:r>
              <a:rPr lang="en-US" dirty="0"/>
              <a:t>Manual deployments</a:t>
            </a:r>
          </a:p>
          <a:p>
            <a:r>
              <a:rPr lang="en-US" dirty="0"/>
              <a:t>Manual review</a:t>
            </a:r>
          </a:p>
          <a:p>
            <a:r>
              <a:rPr lang="en-US" dirty="0"/>
              <a:t>Multiple people can make production changes</a:t>
            </a:r>
          </a:p>
        </p:txBody>
      </p:sp>
    </p:spTree>
    <p:extLst>
      <p:ext uri="{BB962C8B-B14F-4D97-AF65-F5344CB8AC3E}">
        <p14:creationId xmlns:p14="http://schemas.microsoft.com/office/powerpoint/2010/main" val="3668856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42931BD-4809-4C99-B0BE-B7E5203DF795}"/>
              </a:ext>
            </a:extLst>
          </p:cNvPr>
          <p:cNvSpPr/>
          <p:nvPr/>
        </p:nvSpPr>
        <p:spPr>
          <a:xfrm>
            <a:off x="8629650" y="5240640"/>
            <a:ext cx="3246120" cy="1343040"/>
          </a:xfrm>
          <a:prstGeom prst="rect">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Graphic 3">
            <a:extLst>
              <a:ext uri="{FF2B5EF4-FFF2-40B4-BE49-F238E27FC236}">
                <a16:creationId xmlns:a16="http://schemas.microsoft.com/office/drawing/2014/main" id="{52706CBF-7C48-4886-B77E-6F66C619B22C}"/>
              </a:ext>
            </a:extLst>
          </p:cNvPr>
          <p:cNvPicPr>
            <a:picLocks noGrp="1" noSelect="1" noRot="1" noMove="1" noResize="1" noEditPoints="1" noAdjustHandles="1" noChangeArrowheads="1" noChangeShapeType="1"/>
          </p:cNvPicPr>
          <p:nvPr>
            <p:custDataLst>
              <p:tags r:id="rId1"/>
            </p:custDataLst>
          </p:nvPr>
        </p:nvPicPr>
        <p:blipFill rotWithShape="1">
          <a:blip r:embed="rId4">
            <a:extLst>
              <a:ext uri="{96DAC541-7B7A-43D3-8B79-37D633B846F1}">
                <asvg:svgBlip xmlns:asvg="http://schemas.microsoft.com/office/drawing/2016/SVG/main" r:embed="rId5"/>
              </a:ext>
            </a:extLst>
          </a:blip>
          <a:srcRect r="24427" b="40974"/>
          <a:stretch/>
        </p:blipFill>
        <p:spPr>
          <a:xfrm>
            <a:off x="5036783" y="2809982"/>
            <a:ext cx="7155217" cy="4048018"/>
          </a:xfrm>
          <a:prstGeom prst="rect">
            <a:avLst/>
          </a:prstGeom>
        </p:spPr>
      </p:pic>
      <p:pic>
        <p:nvPicPr>
          <p:cNvPr id="5" name="Graphic 4">
            <a:extLst>
              <a:ext uri="{FF2B5EF4-FFF2-40B4-BE49-F238E27FC236}">
                <a16:creationId xmlns:a16="http://schemas.microsoft.com/office/drawing/2014/main" id="{14038292-AFF6-4BA2-9528-3CE1AAA2A77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2140" y="545792"/>
            <a:ext cx="1517173" cy="362549"/>
          </a:xfrm>
          <a:prstGeom prst="rect">
            <a:avLst/>
          </a:prstGeom>
        </p:spPr>
      </p:pic>
      <p:sp>
        <p:nvSpPr>
          <p:cNvPr id="6" name="TextBox 5">
            <a:extLst>
              <a:ext uri="{FF2B5EF4-FFF2-40B4-BE49-F238E27FC236}">
                <a16:creationId xmlns:a16="http://schemas.microsoft.com/office/drawing/2014/main" id="{9E32BBF7-5591-495B-B517-8AA1E3F1C48A}"/>
              </a:ext>
            </a:extLst>
          </p:cNvPr>
          <p:cNvSpPr txBox="1"/>
          <p:nvPr/>
        </p:nvSpPr>
        <p:spPr>
          <a:xfrm>
            <a:off x="1229360" y="2369503"/>
            <a:ext cx="9733280" cy="1938992"/>
          </a:xfrm>
          <a:prstGeom prst="rect">
            <a:avLst/>
          </a:prstGeom>
          <a:noFill/>
        </p:spPr>
        <p:txBody>
          <a:bodyPr wrap="square" rtlCol="0" anchor="ctr">
            <a:spAutoFit/>
          </a:bodyPr>
          <a:lstStyle/>
          <a:p>
            <a:pPr algn="ctr">
              <a:lnSpc>
                <a:spcPct val="100000"/>
              </a:lnSpc>
            </a:pPr>
            <a:r>
              <a:rPr lang="en-GB" sz="6000" dirty="0">
                <a:solidFill>
                  <a:schemeClr val="bg1"/>
                </a:solidFill>
                <a:latin typeface="gatebase Medium" panose="00000500000000000000" pitchFamily="50" charset="0"/>
              </a:rPr>
              <a:t>Any of that </a:t>
            </a:r>
          </a:p>
          <a:p>
            <a:pPr algn="ctr">
              <a:lnSpc>
                <a:spcPct val="100000"/>
              </a:lnSpc>
            </a:pPr>
            <a:r>
              <a:rPr lang="en-GB" sz="6000" dirty="0">
                <a:solidFill>
                  <a:schemeClr val="bg1"/>
                </a:solidFill>
                <a:latin typeface="gatebase Medium" panose="00000500000000000000" pitchFamily="50" charset="0"/>
              </a:rPr>
              <a:t>sound familiar?</a:t>
            </a:r>
            <a:endParaRPr lang="en-US" sz="60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97648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4746A7FC-6C0B-4038-BEB9-9739E35DFD6B}"/>
              </a:ext>
            </a:extLst>
          </p:cNvPr>
          <p:cNvPicPr>
            <a:picLocks noChangeAspect="1"/>
          </p:cNvPicPr>
          <p:nvPr/>
        </p:nvPicPr>
        <p:blipFill>
          <a:blip r:embed="rId3"/>
          <a:stretch>
            <a:fillRect/>
          </a:stretch>
        </p:blipFill>
        <p:spPr>
          <a:xfrm>
            <a:off x="622507" y="1941394"/>
            <a:ext cx="10946986" cy="1329554"/>
          </a:xfrm>
          <a:prstGeom prst="rect">
            <a:avLst/>
          </a:prstGeom>
        </p:spPr>
      </p:pic>
      <p:pic>
        <p:nvPicPr>
          <p:cNvPr id="13" name="Picture 12">
            <a:extLst>
              <a:ext uri="{FF2B5EF4-FFF2-40B4-BE49-F238E27FC236}">
                <a16:creationId xmlns:a16="http://schemas.microsoft.com/office/drawing/2014/main" id="{CA2E2057-084A-461F-8E27-789D25CEB7C2}"/>
              </a:ext>
            </a:extLst>
          </p:cNvPr>
          <p:cNvPicPr>
            <a:picLocks noChangeAspect="1"/>
          </p:cNvPicPr>
          <p:nvPr/>
        </p:nvPicPr>
        <p:blipFill>
          <a:blip r:embed="rId4"/>
          <a:stretch>
            <a:fillRect/>
          </a:stretch>
        </p:blipFill>
        <p:spPr>
          <a:xfrm>
            <a:off x="3094574" y="3270948"/>
            <a:ext cx="1466794" cy="726136"/>
          </a:xfrm>
          <a:prstGeom prst="rect">
            <a:avLst/>
          </a:prstGeom>
        </p:spPr>
      </p:pic>
    </p:spTree>
    <p:extLst>
      <p:ext uri="{BB962C8B-B14F-4D97-AF65-F5344CB8AC3E}">
        <p14:creationId xmlns:p14="http://schemas.microsoft.com/office/powerpoint/2010/main" val="705566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a:t>
            </a:r>
          </a:p>
        </p:txBody>
      </p:sp>
      <p:sp>
        <p:nvSpPr>
          <p:cNvPr id="3" name="Content Placeholder 2"/>
          <p:cNvSpPr>
            <a:spLocks noGrp="1"/>
          </p:cNvSpPr>
          <p:nvPr>
            <p:ph idx="1"/>
          </p:nvPr>
        </p:nvSpPr>
        <p:spPr>
          <a:xfrm>
            <a:off x="838200" y="1825624"/>
            <a:ext cx="10815084" cy="4926049"/>
          </a:xfrm>
        </p:spPr>
        <p:txBody>
          <a:bodyPr>
            <a:normAutofit/>
          </a:bodyPr>
          <a:lstStyle/>
          <a:p>
            <a:r>
              <a:rPr lang="en-US" dirty="0"/>
              <a:t>Used Flyway</a:t>
            </a:r>
          </a:p>
          <a:p>
            <a:r>
              <a:rPr lang="en-US" dirty="0"/>
              <a:t>Works with SQL Server, Postgres, MySQL, Oracle, etc.</a:t>
            </a:r>
          </a:p>
          <a:p>
            <a:r>
              <a:rPr lang="en-US" dirty="0"/>
              <a:t>Migrations</a:t>
            </a:r>
          </a:p>
          <a:p>
            <a:r>
              <a:rPr lang="en-US" dirty="0"/>
              <a:t>Version controlled</a:t>
            </a:r>
          </a:p>
          <a:p>
            <a:r>
              <a:rPr lang="en-US" dirty="0"/>
              <a:t>Deploy those migrations automatically out to all environments through CD tools</a:t>
            </a:r>
          </a:p>
        </p:txBody>
      </p:sp>
    </p:spTree>
    <p:extLst>
      <p:ext uri="{BB962C8B-B14F-4D97-AF65-F5344CB8AC3E}">
        <p14:creationId xmlns:p14="http://schemas.microsoft.com/office/powerpoint/2010/main" val="219573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42931BD-4809-4C99-B0BE-B7E5203DF795}"/>
              </a:ext>
            </a:extLst>
          </p:cNvPr>
          <p:cNvSpPr/>
          <p:nvPr/>
        </p:nvSpPr>
        <p:spPr>
          <a:xfrm>
            <a:off x="8629650" y="5240640"/>
            <a:ext cx="3246120" cy="1343040"/>
          </a:xfrm>
          <a:prstGeom prst="rect">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Graphic 3">
            <a:extLst>
              <a:ext uri="{FF2B5EF4-FFF2-40B4-BE49-F238E27FC236}">
                <a16:creationId xmlns:a16="http://schemas.microsoft.com/office/drawing/2014/main" id="{52706CBF-7C48-4886-B77E-6F66C619B22C}"/>
              </a:ext>
            </a:extLst>
          </p:cNvPr>
          <p:cNvPicPr>
            <a:picLocks noGrp="1" noSelect="1" noRot="1" noMove="1" noResize="1" noEditPoints="1" noAdjustHandles="1" noChangeArrowheads="1" noChangeShapeType="1"/>
          </p:cNvPicPr>
          <p:nvPr>
            <p:custDataLst>
              <p:tags r:id="rId1"/>
            </p:custDataLst>
          </p:nvPr>
        </p:nvPicPr>
        <p:blipFill rotWithShape="1">
          <a:blip r:embed="rId4">
            <a:extLst>
              <a:ext uri="{96DAC541-7B7A-43D3-8B79-37D633B846F1}">
                <asvg:svgBlip xmlns:asvg="http://schemas.microsoft.com/office/drawing/2016/SVG/main" r:embed="rId5"/>
              </a:ext>
            </a:extLst>
          </a:blip>
          <a:srcRect r="24427" b="40974"/>
          <a:stretch/>
        </p:blipFill>
        <p:spPr>
          <a:xfrm>
            <a:off x="5036783" y="2809982"/>
            <a:ext cx="7155217" cy="4048018"/>
          </a:xfrm>
          <a:prstGeom prst="rect">
            <a:avLst/>
          </a:prstGeom>
        </p:spPr>
      </p:pic>
      <p:pic>
        <p:nvPicPr>
          <p:cNvPr id="5" name="Graphic 4">
            <a:extLst>
              <a:ext uri="{FF2B5EF4-FFF2-40B4-BE49-F238E27FC236}">
                <a16:creationId xmlns:a16="http://schemas.microsoft.com/office/drawing/2014/main" id="{14038292-AFF6-4BA2-9528-3CE1AAA2A77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2140" y="545792"/>
            <a:ext cx="1517173" cy="362549"/>
          </a:xfrm>
          <a:prstGeom prst="rect">
            <a:avLst/>
          </a:prstGeom>
        </p:spPr>
      </p:pic>
      <p:sp>
        <p:nvSpPr>
          <p:cNvPr id="6" name="TextBox 5">
            <a:extLst>
              <a:ext uri="{FF2B5EF4-FFF2-40B4-BE49-F238E27FC236}">
                <a16:creationId xmlns:a16="http://schemas.microsoft.com/office/drawing/2014/main" id="{9E32BBF7-5591-495B-B517-8AA1E3F1C48A}"/>
              </a:ext>
            </a:extLst>
          </p:cNvPr>
          <p:cNvSpPr txBox="1"/>
          <p:nvPr/>
        </p:nvSpPr>
        <p:spPr>
          <a:xfrm>
            <a:off x="1229360" y="2809982"/>
            <a:ext cx="9733280" cy="1015663"/>
          </a:xfrm>
          <a:prstGeom prst="rect">
            <a:avLst/>
          </a:prstGeom>
          <a:noFill/>
        </p:spPr>
        <p:txBody>
          <a:bodyPr wrap="square" rtlCol="0">
            <a:spAutoFit/>
          </a:bodyPr>
          <a:lstStyle/>
          <a:p>
            <a:pPr algn="ctr">
              <a:lnSpc>
                <a:spcPct val="100000"/>
              </a:lnSpc>
            </a:pPr>
            <a:r>
              <a:rPr lang="en-GB" sz="6000" dirty="0">
                <a:solidFill>
                  <a:schemeClr val="bg1"/>
                </a:solidFill>
                <a:latin typeface="gatebase Medium" panose="00000500000000000000" pitchFamily="50" charset="0"/>
              </a:rPr>
              <a:t>Demo</a:t>
            </a:r>
            <a:endParaRPr lang="en-US" sz="60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220347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Outcomes</a:t>
            </a:r>
          </a:p>
        </p:txBody>
      </p:sp>
      <p:sp>
        <p:nvSpPr>
          <p:cNvPr id="3" name="Content Placeholder 2"/>
          <p:cNvSpPr>
            <a:spLocks noGrp="1"/>
          </p:cNvSpPr>
          <p:nvPr>
            <p:ph idx="1"/>
          </p:nvPr>
        </p:nvSpPr>
        <p:spPr/>
        <p:txBody>
          <a:bodyPr/>
          <a:lstStyle/>
          <a:p>
            <a:r>
              <a:rPr lang="en-US" dirty="0"/>
              <a:t>Traceability of changes</a:t>
            </a:r>
          </a:p>
          <a:p>
            <a:r>
              <a:rPr lang="en-US" dirty="0"/>
              <a:t>Reduced Production access</a:t>
            </a:r>
          </a:p>
          <a:p>
            <a:r>
              <a:rPr lang="en-US" dirty="0"/>
              <a:t>Better local development</a:t>
            </a:r>
          </a:p>
          <a:p>
            <a:r>
              <a:rPr lang="en-US" dirty="0"/>
              <a:t>Deliver Faster</a:t>
            </a:r>
          </a:p>
          <a:p>
            <a:r>
              <a:rPr lang="en-US" dirty="0"/>
              <a:t>More Reliably</a:t>
            </a:r>
          </a:p>
        </p:txBody>
      </p:sp>
    </p:spTree>
    <p:extLst>
      <p:ext uri="{BB962C8B-B14F-4D97-AF65-F5344CB8AC3E}">
        <p14:creationId xmlns:p14="http://schemas.microsoft.com/office/powerpoint/2010/main" val="1685438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42931BD-4809-4C99-B0BE-B7E5203DF795}"/>
              </a:ext>
            </a:extLst>
          </p:cNvPr>
          <p:cNvSpPr/>
          <p:nvPr/>
        </p:nvSpPr>
        <p:spPr>
          <a:xfrm>
            <a:off x="8629650" y="5240640"/>
            <a:ext cx="3246120" cy="1343040"/>
          </a:xfrm>
          <a:prstGeom prst="rect">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 name="Graphic 3">
            <a:extLst>
              <a:ext uri="{FF2B5EF4-FFF2-40B4-BE49-F238E27FC236}">
                <a16:creationId xmlns:a16="http://schemas.microsoft.com/office/drawing/2014/main" id="{52706CBF-7C48-4886-B77E-6F66C619B22C}"/>
              </a:ext>
            </a:extLst>
          </p:cNvPr>
          <p:cNvPicPr>
            <a:picLocks noGrp="1" noSelect="1" noRot="1" noMove="1" noResize="1" noEditPoints="1" noAdjustHandles="1" noChangeArrowheads="1" noChangeShapeType="1"/>
          </p:cNvPicPr>
          <p:nvPr>
            <p:custDataLst>
              <p:tags r:id="rId1"/>
            </p:custDataLst>
          </p:nvPr>
        </p:nvPicPr>
        <p:blipFill rotWithShape="1">
          <a:blip r:embed="rId4">
            <a:extLst>
              <a:ext uri="{96DAC541-7B7A-43D3-8B79-37D633B846F1}">
                <asvg:svgBlip xmlns:asvg="http://schemas.microsoft.com/office/drawing/2016/SVG/main" r:embed="rId5"/>
              </a:ext>
            </a:extLst>
          </a:blip>
          <a:srcRect r="24427" b="40974"/>
          <a:stretch/>
        </p:blipFill>
        <p:spPr>
          <a:xfrm>
            <a:off x="5036783" y="2809982"/>
            <a:ext cx="7155217" cy="4048018"/>
          </a:xfrm>
          <a:prstGeom prst="rect">
            <a:avLst/>
          </a:prstGeom>
        </p:spPr>
      </p:pic>
      <p:pic>
        <p:nvPicPr>
          <p:cNvPr id="5" name="Graphic 4">
            <a:extLst>
              <a:ext uri="{FF2B5EF4-FFF2-40B4-BE49-F238E27FC236}">
                <a16:creationId xmlns:a16="http://schemas.microsoft.com/office/drawing/2014/main" id="{14038292-AFF6-4BA2-9528-3CE1AAA2A77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72140" y="545792"/>
            <a:ext cx="1517173" cy="362549"/>
          </a:xfrm>
          <a:prstGeom prst="rect">
            <a:avLst/>
          </a:prstGeom>
        </p:spPr>
      </p:pic>
      <p:sp>
        <p:nvSpPr>
          <p:cNvPr id="6" name="TextBox 5">
            <a:extLst>
              <a:ext uri="{FF2B5EF4-FFF2-40B4-BE49-F238E27FC236}">
                <a16:creationId xmlns:a16="http://schemas.microsoft.com/office/drawing/2014/main" id="{9E32BBF7-5591-495B-B517-8AA1E3F1C48A}"/>
              </a:ext>
            </a:extLst>
          </p:cNvPr>
          <p:cNvSpPr txBox="1"/>
          <p:nvPr/>
        </p:nvSpPr>
        <p:spPr>
          <a:xfrm>
            <a:off x="1229360" y="2809982"/>
            <a:ext cx="9733280" cy="1015663"/>
          </a:xfrm>
          <a:prstGeom prst="rect">
            <a:avLst/>
          </a:prstGeom>
          <a:noFill/>
        </p:spPr>
        <p:txBody>
          <a:bodyPr wrap="square" rtlCol="0">
            <a:spAutoFit/>
          </a:bodyPr>
          <a:lstStyle/>
          <a:p>
            <a:pPr algn="ctr">
              <a:lnSpc>
                <a:spcPct val="100000"/>
              </a:lnSpc>
            </a:pPr>
            <a:r>
              <a:rPr lang="en-GB" sz="6000" dirty="0">
                <a:solidFill>
                  <a:schemeClr val="bg1"/>
                </a:solidFill>
                <a:latin typeface="gatebase Medium" panose="00000500000000000000" pitchFamily="50" charset="0"/>
              </a:rPr>
              <a:t>Summary</a:t>
            </a:r>
            <a:endParaRPr lang="en-US" sz="60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64561647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SHAPE_LOCKS" val="1983"/>
</p:tagLst>
</file>

<file path=ppt/tags/tag2.xml><?xml version="1.0" encoding="utf-8"?>
<p:tagLst xmlns:a="http://schemas.openxmlformats.org/drawingml/2006/main" xmlns:r="http://schemas.openxmlformats.org/officeDocument/2006/relationships" xmlns:p="http://schemas.openxmlformats.org/presentationml/2006/main">
  <p:tag name="SHAPE_LOCKS" val="1983"/>
</p:tagLst>
</file>

<file path=ppt/tags/tag3.xml><?xml version="1.0" encoding="utf-8"?>
<p:tagLst xmlns:a="http://schemas.openxmlformats.org/drawingml/2006/main" xmlns:r="http://schemas.openxmlformats.org/officeDocument/2006/relationships" xmlns:p="http://schemas.openxmlformats.org/presentationml/2006/main">
  <p:tag name="SHAPE_LOCKS" val="1983"/>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6603</TotalTime>
  <Words>950</Words>
  <Application>Microsoft Office PowerPoint</Application>
  <PresentationFormat>Widescreen</PresentationFormat>
  <Paragraphs>59</Paragraphs>
  <Slides>8</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Calibri</vt:lpstr>
      <vt:lpstr>Roboto Regular</vt:lpstr>
      <vt:lpstr>gatebase Medium</vt:lpstr>
      <vt:lpstr>Calibri Light</vt:lpstr>
      <vt:lpstr>Arial</vt:lpstr>
      <vt:lpstr>Roboto Bold</vt:lpstr>
      <vt:lpstr>Roboto</vt:lpstr>
      <vt:lpstr>Office Theme</vt:lpstr>
      <vt:lpstr>How we used Flyway to source control the database </vt:lpstr>
      <vt:lpstr>Scenario</vt:lpstr>
      <vt:lpstr>PowerPoint Presentation</vt:lpstr>
      <vt:lpstr>PowerPoint Presentation</vt:lpstr>
      <vt:lpstr>Solution</vt:lpstr>
      <vt:lpstr>PowerPoint Presentation</vt:lpstr>
      <vt:lpstr>Outcomes</vt:lpstr>
      <vt:lpstr>PowerPoint Presentation</vt:lpstr>
    </vt:vector>
  </TitlesOfParts>
  <Manager/>
  <Company>RedGate Software ltd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Tom Russell</dc:creator>
  <cp:keywords/>
  <dc:description/>
  <cp:lastModifiedBy>Scott Sauber</cp:lastModifiedBy>
  <cp:revision>638</cp:revision>
  <cp:lastPrinted>2015-12-02T11:41:23Z</cp:lastPrinted>
  <dcterms:created xsi:type="dcterms:W3CDTF">2015-11-25T13:50:45Z</dcterms:created>
  <dcterms:modified xsi:type="dcterms:W3CDTF">2021-04-20T03:53:08Z</dcterms:modified>
  <cp:category/>
</cp:coreProperties>
</file>

<file path=docProps/thumbnail.jpeg>
</file>